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61" r:id="rId5"/>
    <p:sldId id="263" r:id="rId6"/>
    <p:sldId id="265" r:id="rId7"/>
    <p:sldId id="267" r:id="rId8"/>
    <p:sldId id="269" r:id="rId9"/>
    <p:sldId id="271" r:id="rId10"/>
    <p:sldId id="273" r:id="rId11"/>
    <p:sldId id="275" r:id="rId12"/>
    <p:sldId id="277" r:id="rId13"/>
    <p:sldId id="279" r:id="rId14"/>
    <p:sldId id="281" r:id="rId15"/>
    <p:sldId id="282"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46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pic>
        <p:nvPicPr>
          <p:cNvPr id="4" name="Image 2" descr="preencoded.png"/>
          <p:cNvPicPr>
            <a:picLocks noChangeAspect="1"/>
          </p:cNvPicPr>
          <p:nvPr/>
        </p:nvPicPr>
        <p:blipFill>
          <a:blip r:embed="rId5"/>
          <a:stretch>
            <a:fillRect/>
          </a:stretch>
        </p:blipFill>
        <p:spPr>
          <a:xfrm>
            <a:off x="832104" y="4736592"/>
            <a:ext cx="12984480" cy="36576"/>
          </a:xfrm>
          <a:prstGeom prst="rect">
            <a:avLst/>
          </a:prstGeom>
        </p:spPr>
      </p:pic>
      <p:sp>
        <p:nvSpPr>
          <p:cNvPr id="5"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Laptop Sales Data Analysis</a:t>
            </a:r>
            <a:endParaRPr lang="en-US" sz="6410" dirty="0"/>
          </a:p>
        </p:txBody>
      </p:sp>
      <p:sp>
        <p:nvSpPr>
          <p:cNvPr id="6" name="Text 1"/>
          <p:cNvSpPr/>
          <p:nvPr/>
        </p:nvSpPr>
        <p:spPr>
          <a:xfrm>
            <a:off x="832104" y="5029200"/>
            <a:ext cx="12984480"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a:t>
            </a:r>
            <a:endParaRPr lang="en-US" sz="1850" dirty="0"/>
          </a:p>
        </p:txBody>
      </p:sp>
      <p:sp>
        <p:nvSpPr>
          <p:cNvPr id="7" name="Text 2"/>
          <p:cNvSpPr/>
          <p:nvPr/>
        </p:nvSpPr>
        <p:spPr>
          <a:xfrm>
            <a:off x="832104" y="5660136"/>
            <a:ext cx="12984480" cy="374904"/>
          </a:xfrm>
          <a:prstGeom prst="rect">
            <a:avLst/>
          </a:prstGeom>
          <a:noFill/>
          <a:ln/>
        </p:spPr>
        <p:txBody>
          <a:bodyPr wrap="none" lIns="0" tIns="0" rIns="0" bIns="0" rtlCol="0" anchor="ctr"/>
          <a:lstStyle/>
          <a:p>
            <a:pPr marL="0" indent="0" algn="l">
              <a:lnSpc>
                <a:spcPts val="288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80720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Filtering Logic</a:t>
            </a:r>
            <a:endParaRPr lang="en-US" sz="4640" dirty="0"/>
          </a:p>
        </p:txBody>
      </p:sp>
      <p:sp>
        <p:nvSpPr>
          <p:cNvPr id="5" name="Text 1"/>
          <p:cNvSpPr/>
          <p:nvPr/>
        </p:nvSpPr>
        <p:spPr>
          <a:xfrm>
            <a:off x="6053328" y="3941064"/>
            <a:ext cx="7507224" cy="110642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Excluded laptops priced below ₹10,000 or above ₹2,00,000 and those missing critical specs. Focused on valid entries to improve insight accuracy.</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Statistical Insights</a:t>
            </a:r>
            <a:endParaRPr lang="en-US" sz="4640" dirty="0"/>
          </a:p>
        </p:txBody>
      </p:sp>
      <p:sp>
        <p:nvSpPr>
          <p:cNvPr id="5" name="Text 1"/>
          <p:cNvSpPr/>
          <p:nvPr/>
        </p:nvSpPr>
        <p:spPr>
          <a:xfrm>
            <a:off x="1078992" y="4590288"/>
            <a:ext cx="12481560" cy="74066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Used descriptive stats and hypothesis tests (t-tests, chi-square) to validate relationships, such as accessories affecting pricing and brand-preference trends.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3127248"/>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48272" y="3127248"/>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192256" y="3127248"/>
            <a:ext cx="1152144" cy="1152144"/>
          </a:xfrm>
          <a:prstGeom prst="rect">
            <a:avLst/>
          </a:prstGeom>
        </p:spPr>
      </p:pic>
      <p:sp>
        <p:nvSpPr>
          <p:cNvPr id="6" name="Text 0"/>
          <p:cNvSpPr/>
          <p:nvPr/>
        </p:nvSpPr>
        <p:spPr>
          <a:xfrm>
            <a:off x="832104" y="19933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EDA Breakdown</a:t>
            </a:r>
            <a:endParaRPr lang="en-US" sz="4640" dirty="0"/>
          </a:p>
        </p:txBody>
      </p:sp>
      <p:sp>
        <p:nvSpPr>
          <p:cNvPr id="7" name="Text 1"/>
          <p:cNvSpPr/>
          <p:nvPr/>
        </p:nvSpPr>
        <p:spPr>
          <a:xfrm>
            <a:off x="960120"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Univariate</a:t>
            </a:r>
            <a:endParaRPr lang="en-US" sz="2320" dirty="0"/>
          </a:p>
        </p:txBody>
      </p:sp>
      <p:sp>
        <p:nvSpPr>
          <p:cNvPr id="8" name="Text 2"/>
          <p:cNvSpPr/>
          <p:nvPr/>
        </p:nvSpPr>
        <p:spPr>
          <a:xfrm>
            <a:off x="960120" y="5020056"/>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Examined individual features with histograms and bar charts</a:t>
            </a:r>
            <a:endParaRPr lang="en-US" sz="1850" dirty="0"/>
          </a:p>
        </p:txBody>
      </p:sp>
      <p:sp>
        <p:nvSpPr>
          <p:cNvPr id="9" name="Text 3"/>
          <p:cNvSpPr/>
          <p:nvPr/>
        </p:nvSpPr>
        <p:spPr>
          <a:xfrm>
            <a:off x="5404104"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Bivariate</a:t>
            </a:r>
            <a:endParaRPr lang="en-US" sz="2320" dirty="0"/>
          </a:p>
        </p:txBody>
      </p:sp>
      <p:sp>
        <p:nvSpPr>
          <p:cNvPr id="10" name="Text 4"/>
          <p:cNvSpPr/>
          <p:nvPr/>
        </p:nvSpPr>
        <p:spPr>
          <a:xfrm>
            <a:off x="5404104" y="5020056"/>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Explored pairs of variables like RAM vs price</a:t>
            </a:r>
            <a:endParaRPr lang="en-US" sz="1850" dirty="0"/>
          </a:p>
        </p:txBody>
      </p:sp>
      <p:sp>
        <p:nvSpPr>
          <p:cNvPr id="11" name="Text 5"/>
          <p:cNvSpPr/>
          <p:nvPr/>
        </p:nvSpPr>
        <p:spPr>
          <a:xfrm>
            <a:off x="9848088"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Multivariate</a:t>
            </a:r>
            <a:endParaRPr lang="en-US" sz="2320" dirty="0"/>
          </a:p>
        </p:txBody>
      </p:sp>
      <p:sp>
        <p:nvSpPr>
          <p:cNvPr id="12" name="Text 6"/>
          <p:cNvSpPr/>
          <p:nvPr/>
        </p:nvSpPr>
        <p:spPr>
          <a:xfrm>
            <a:off x="9848088" y="5020056"/>
            <a:ext cx="3831336" cy="110642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Analyzed multiple variables using catplots and correlation heatmaps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337560"/>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4370832"/>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5404104"/>
            <a:ext cx="475488" cy="475488"/>
          </a:xfrm>
          <a:prstGeom prst="rect">
            <a:avLst/>
          </a:prstGeom>
        </p:spPr>
      </p:pic>
      <p:pic>
        <p:nvPicPr>
          <p:cNvPr id="7" name="Image 5" descr="preencoded.png"/>
          <p:cNvPicPr>
            <a:picLocks noChangeAspect="1"/>
          </p:cNvPicPr>
          <p:nvPr/>
        </p:nvPicPr>
        <p:blipFill>
          <a:blip r:embed="rId5"/>
          <a:stretch>
            <a:fillRect/>
          </a:stretch>
        </p:blipFill>
        <p:spPr>
          <a:xfrm>
            <a:off x="7479792" y="3337560"/>
            <a:ext cx="475488" cy="475488"/>
          </a:xfrm>
          <a:prstGeom prst="rect">
            <a:avLst/>
          </a:prstGeom>
        </p:spPr>
      </p:pic>
      <p:pic>
        <p:nvPicPr>
          <p:cNvPr id="8" name="Image 6" descr="preencoded.png"/>
          <p:cNvPicPr>
            <a:picLocks noChangeAspect="1"/>
          </p:cNvPicPr>
          <p:nvPr/>
        </p:nvPicPr>
        <p:blipFill>
          <a:blip r:embed="rId5"/>
          <a:stretch>
            <a:fillRect/>
          </a:stretch>
        </p:blipFill>
        <p:spPr>
          <a:xfrm>
            <a:off x="7479792" y="4370832"/>
            <a:ext cx="475488" cy="475488"/>
          </a:xfrm>
          <a:prstGeom prst="rect">
            <a:avLst/>
          </a:prstGeom>
        </p:spPr>
      </p:pic>
      <p:sp>
        <p:nvSpPr>
          <p:cNvPr id="9" name="Text 0"/>
          <p:cNvSpPr/>
          <p:nvPr/>
        </p:nvSpPr>
        <p:spPr>
          <a:xfrm>
            <a:off x="832104" y="20848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Key Findings</a:t>
            </a:r>
            <a:endParaRPr lang="en-US" sz="4640" dirty="0"/>
          </a:p>
        </p:txBody>
      </p:sp>
      <p:sp>
        <p:nvSpPr>
          <p:cNvPr id="10" name="Text 1"/>
          <p:cNvSpPr/>
          <p:nvPr/>
        </p:nvSpPr>
        <p:spPr>
          <a:xfrm>
            <a:off x="996696" y="335584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1</a:t>
            </a:r>
            <a:endParaRPr lang="en-US" sz="2320" dirty="0"/>
          </a:p>
        </p:txBody>
      </p:sp>
      <p:sp>
        <p:nvSpPr>
          <p:cNvPr id="11" name="Text 2"/>
          <p:cNvSpPr/>
          <p:nvPr/>
        </p:nvSpPr>
        <p:spPr>
          <a:xfrm>
            <a:off x="1609344" y="3364992"/>
            <a:ext cx="5550408"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2GB RAM laptops sell well with accessories</a:t>
            </a:r>
            <a:endParaRPr lang="en-US" sz="1850" dirty="0"/>
          </a:p>
        </p:txBody>
      </p:sp>
      <p:sp>
        <p:nvSpPr>
          <p:cNvPr id="12" name="Text 3"/>
          <p:cNvSpPr/>
          <p:nvPr/>
        </p:nvSpPr>
        <p:spPr>
          <a:xfrm>
            <a:off x="996696" y="4389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3</a:t>
            </a:r>
            <a:endParaRPr lang="en-US" sz="2320" dirty="0"/>
          </a:p>
        </p:txBody>
      </p:sp>
      <p:sp>
        <p:nvSpPr>
          <p:cNvPr id="13" name="Text 4"/>
          <p:cNvSpPr/>
          <p:nvPr/>
        </p:nvSpPr>
        <p:spPr>
          <a:xfrm>
            <a:off x="1609344" y="4398264"/>
            <a:ext cx="5550408"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Bundled accessories raise perceived value</a:t>
            </a:r>
            <a:endParaRPr lang="en-US" sz="1850" dirty="0"/>
          </a:p>
        </p:txBody>
      </p:sp>
      <p:sp>
        <p:nvSpPr>
          <p:cNvPr id="14" name="Text 5"/>
          <p:cNvSpPr/>
          <p:nvPr/>
        </p:nvSpPr>
        <p:spPr>
          <a:xfrm>
            <a:off x="996696" y="542239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5</a:t>
            </a:r>
            <a:endParaRPr lang="en-US" sz="2320" dirty="0"/>
          </a:p>
        </p:txBody>
      </p:sp>
      <p:sp>
        <p:nvSpPr>
          <p:cNvPr id="15" name="Text 6"/>
          <p:cNvSpPr/>
          <p:nvPr/>
        </p:nvSpPr>
        <p:spPr>
          <a:xfrm>
            <a:off x="1609344" y="5431536"/>
            <a:ext cx="5550408"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Some brands dominate budget segments</a:t>
            </a:r>
            <a:endParaRPr lang="en-US" sz="1850" dirty="0"/>
          </a:p>
        </p:txBody>
      </p:sp>
      <p:sp>
        <p:nvSpPr>
          <p:cNvPr id="16" name="Text 7"/>
          <p:cNvSpPr/>
          <p:nvPr/>
        </p:nvSpPr>
        <p:spPr>
          <a:xfrm>
            <a:off x="7635240" y="335584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2</a:t>
            </a:r>
            <a:endParaRPr lang="en-US" sz="2320" dirty="0"/>
          </a:p>
        </p:txBody>
      </p:sp>
      <p:sp>
        <p:nvSpPr>
          <p:cNvPr id="17" name="Text 8"/>
          <p:cNvSpPr/>
          <p:nvPr/>
        </p:nvSpPr>
        <p:spPr>
          <a:xfrm>
            <a:off x="7635240" y="4389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4</a:t>
            </a:r>
            <a:endParaRPr lang="en-US" sz="2320" dirty="0"/>
          </a:p>
        </p:txBody>
      </p:sp>
      <p:sp>
        <p:nvSpPr>
          <p:cNvPr id="18" name="Text 9"/>
          <p:cNvSpPr/>
          <p:nvPr/>
        </p:nvSpPr>
        <p:spPr>
          <a:xfrm>
            <a:off x="8247888" y="3364992"/>
            <a:ext cx="5550408"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Lightweight, 4GB+ RAM models preferred</a:t>
            </a:r>
            <a:endParaRPr lang="en-US" sz="1850" dirty="0"/>
          </a:p>
        </p:txBody>
      </p:sp>
      <p:sp>
        <p:nvSpPr>
          <p:cNvPr id="19" name="Text 10"/>
          <p:cNvSpPr/>
          <p:nvPr/>
        </p:nvSpPr>
        <p:spPr>
          <a:xfrm>
            <a:off x="8247888" y="4398264"/>
            <a:ext cx="5550408"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SSDs favored over HDDs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Conclusion</a:t>
            </a:r>
            <a:endParaRPr lang="en-US" sz="4640" dirty="0"/>
          </a:p>
        </p:txBody>
      </p:sp>
      <p:sp>
        <p:nvSpPr>
          <p:cNvPr id="5" name="Text 1"/>
          <p:cNvSpPr/>
          <p:nvPr/>
        </p:nvSpPr>
        <p:spPr>
          <a:xfrm>
            <a:off x="1078992" y="4590288"/>
            <a:ext cx="12481560" cy="74066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EDA provided valuable insights to improve laptop sales through smarter pricing, bundling, and inventory strategies. Python proved effective in turning raw data into actionable business understanding.</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144475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CONTENTS</a:t>
            </a:r>
            <a:endParaRPr lang="en-US" sz="6410" dirty="0"/>
          </a:p>
        </p:txBody>
      </p:sp>
      <p:sp>
        <p:nvSpPr>
          <p:cNvPr id="5" name="Text 1"/>
          <p:cNvSpPr/>
          <p:nvPr/>
        </p:nvSpPr>
        <p:spPr>
          <a:xfrm>
            <a:off x="1078992" y="2862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1. Introduction</a:t>
            </a:r>
            <a:endParaRPr lang="en-US" sz="2320" dirty="0"/>
          </a:p>
        </p:txBody>
      </p:sp>
      <p:sp>
        <p:nvSpPr>
          <p:cNvPr id="6" name="Text 2"/>
          <p:cNvSpPr/>
          <p:nvPr/>
        </p:nvSpPr>
        <p:spPr>
          <a:xfrm>
            <a:off x="107899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3. Business Challenge</a:t>
            </a:r>
            <a:endParaRPr lang="en-US" sz="2320" dirty="0"/>
          </a:p>
        </p:txBody>
      </p:sp>
      <p:sp>
        <p:nvSpPr>
          <p:cNvPr id="7" name="Text 3"/>
          <p:cNvSpPr/>
          <p:nvPr/>
        </p:nvSpPr>
        <p:spPr>
          <a:xfrm>
            <a:off x="107899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5. Data Overview</a:t>
            </a:r>
            <a:endParaRPr lang="en-US" sz="2320" dirty="0"/>
          </a:p>
        </p:txBody>
      </p:sp>
      <p:sp>
        <p:nvSpPr>
          <p:cNvPr id="8" name="Text 4"/>
          <p:cNvSpPr/>
          <p:nvPr/>
        </p:nvSpPr>
        <p:spPr>
          <a:xfrm>
            <a:off x="107899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7. Derived Metrics</a:t>
            </a:r>
            <a:endParaRPr lang="en-US" sz="2320" dirty="0"/>
          </a:p>
        </p:txBody>
      </p:sp>
      <p:sp>
        <p:nvSpPr>
          <p:cNvPr id="9" name="Text 5"/>
          <p:cNvSpPr/>
          <p:nvPr/>
        </p:nvSpPr>
        <p:spPr>
          <a:xfrm>
            <a:off x="1078992" y="539496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9. Statistical Insights</a:t>
            </a:r>
            <a:endParaRPr lang="en-US" sz="2320" dirty="0"/>
          </a:p>
        </p:txBody>
      </p:sp>
      <p:sp>
        <p:nvSpPr>
          <p:cNvPr id="10" name="Text 6"/>
          <p:cNvSpPr/>
          <p:nvPr/>
        </p:nvSpPr>
        <p:spPr>
          <a:xfrm>
            <a:off x="1078992" y="60350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11. Key Findings</a:t>
            </a:r>
            <a:endParaRPr lang="en-US" sz="2320" dirty="0"/>
          </a:p>
        </p:txBody>
      </p:sp>
      <p:sp>
        <p:nvSpPr>
          <p:cNvPr id="11" name="Text 7"/>
          <p:cNvSpPr/>
          <p:nvPr/>
        </p:nvSpPr>
        <p:spPr>
          <a:xfrm>
            <a:off x="7571232" y="286207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2. Objective</a:t>
            </a:r>
            <a:endParaRPr lang="en-US" sz="2320" dirty="0"/>
          </a:p>
        </p:txBody>
      </p:sp>
      <p:sp>
        <p:nvSpPr>
          <p:cNvPr id="12" name="Text 8"/>
          <p:cNvSpPr/>
          <p:nvPr/>
        </p:nvSpPr>
        <p:spPr>
          <a:xfrm>
            <a:off x="757123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4. Workflow Summary</a:t>
            </a:r>
            <a:endParaRPr lang="en-US" sz="2320" dirty="0"/>
          </a:p>
        </p:txBody>
      </p:sp>
      <p:sp>
        <p:nvSpPr>
          <p:cNvPr id="13" name="Text 9"/>
          <p:cNvSpPr/>
          <p:nvPr/>
        </p:nvSpPr>
        <p:spPr>
          <a:xfrm>
            <a:off x="757123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6. Data Cleaning Steps</a:t>
            </a:r>
            <a:endParaRPr lang="en-US" sz="2320" dirty="0"/>
          </a:p>
        </p:txBody>
      </p:sp>
      <p:sp>
        <p:nvSpPr>
          <p:cNvPr id="14" name="Text 10"/>
          <p:cNvSpPr/>
          <p:nvPr/>
        </p:nvSpPr>
        <p:spPr>
          <a:xfrm>
            <a:off x="757123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8. Filtering Logic</a:t>
            </a:r>
            <a:endParaRPr lang="en-US" sz="2320" dirty="0"/>
          </a:p>
        </p:txBody>
      </p:sp>
      <p:sp>
        <p:nvSpPr>
          <p:cNvPr id="15" name="Text 11"/>
          <p:cNvSpPr/>
          <p:nvPr/>
        </p:nvSpPr>
        <p:spPr>
          <a:xfrm>
            <a:off x="7571232" y="539496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10. EDA Breakdown</a:t>
            </a:r>
            <a:endParaRPr lang="en-US" sz="2320" dirty="0"/>
          </a:p>
        </p:txBody>
      </p:sp>
      <p:sp>
        <p:nvSpPr>
          <p:cNvPr id="16" name="Text 12"/>
          <p:cNvSpPr/>
          <p:nvPr/>
        </p:nvSpPr>
        <p:spPr>
          <a:xfrm>
            <a:off x="7571232" y="60350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12. Conclusion</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832104" y="244144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Introduction</a:t>
            </a:r>
            <a:endParaRPr lang="en-US" sz="4640" dirty="0"/>
          </a:p>
        </p:txBody>
      </p:sp>
      <p:sp>
        <p:nvSpPr>
          <p:cNvPr id="5" name="Text 1"/>
          <p:cNvSpPr/>
          <p:nvPr/>
        </p:nvSpPr>
        <p:spPr>
          <a:xfrm>
            <a:off x="1078992" y="3575304"/>
            <a:ext cx="7507224" cy="183794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This project uses Python tools to explore a dataset related to laptop specifications and sales. The goal is to clean, analyze, and visualize the data to identify trends and insights that can help businesses make smarter inventory and marketing decisions.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Objective</a:t>
            </a:r>
            <a:endParaRPr lang="en-US" sz="4640" dirty="0"/>
          </a:p>
        </p:txBody>
      </p:sp>
      <p:sp>
        <p:nvSpPr>
          <p:cNvPr id="5" name="Text 1"/>
          <p:cNvSpPr/>
          <p:nvPr/>
        </p:nvSpPr>
        <p:spPr>
          <a:xfrm>
            <a:off x="1078992" y="4590288"/>
            <a:ext cx="12481560" cy="110642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To perform exploratory data analysis on laptop sales data and find patterns between features such as brand, RAM, price, and offers. The final aim is to use data insights to enhance product bundling, pricing, and stock management.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44144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Business Challenge</a:t>
            </a:r>
            <a:endParaRPr lang="en-US" sz="4640" dirty="0"/>
          </a:p>
        </p:txBody>
      </p:sp>
      <p:sp>
        <p:nvSpPr>
          <p:cNvPr id="5" name="Text 1"/>
          <p:cNvSpPr/>
          <p:nvPr/>
        </p:nvSpPr>
        <p:spPr>
          <a:xfrm>
            <a:off x="6053328" y="3575304"/>
            <a:ext cx="7507224" cy="183794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Laptop sellers struggle to identify which specs boost customer interest. This dataset includes specs like RAM, processor, storage, and accessories. The task is to explore and uncover trends such as whether bundling accessories boosts the sales of low-RAM laptops.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990088"/>
            <a:ext cx="2569464" cy="950976"/>
          </a:xfrm>
          <a:prstGeom prst="rect">
            <a:avLst/>
          </a:prstGeom>
        </p:spPr>
      </p:pic>
      <p:pic>
        <p:nvPicPr>
          <p:cNvPr id="5" name="Image 3" descr="preencoded.png"/>
          <p:cNvPicPr>
            <a:picLocks noChangeAspect="1"/>
          </p:cNvPicPr>
          <p:nvPr/>
        </p:nvPicPr>
        <p:blipFill>
          <a:blip r:embed="rId5"/>
          <a:stretch>
            <a:fillRect/>
          </a:stretch>
        </p:blipFill>
        <p:spPr>
          <a:xfrm>
            <a:off x="3438144" y="2990088"/>
            <a:ext cx="2569464" cy="950976"/>
          </a:xfrm>
          <a:prstGeom prst="rect">
            <a:avLst/>
          </a:prstGeom>
        </p:spPr>
      </p:pic>
      <p:pic>
        <p:nvPicPr>
          <p:cNvPr id="6" name="Image 4" descr="preencoded.png"/>
          <p:cNvPicPr>
            <a:picLocks noChangeAspect="1"/>
          </p:cNvPicPr>
          <p:nvPr/>
        </p:nvPicPr>
        <p:blipFill>
          <a:blip r:embed="rId5"/>
          <a:stretch>
            <a:fillRect/>
          </a:stretch>
        </p:blipFill>
        <p:spPr>
          <a:xfrm>
            <a:off x="6035040" y="2990088"/>
            <a:ext cx="2569464" cy="950976"/>
          </a:xfrm>
          <a:prstGeom prst="rect">
            <a:avLst/>
          </a:prstGeom>
        </p:spPr>
      </p:pic>
      <p:pic>
        <p:nvPicPr>
          <p:cNvPr id="7" name="Image 5" descr="preencoded.png"/>
          <p:cNvPicPr>
            <a:picLocks noChangeAspect="1"/>
          </p:cNvPicPr>
          <p:nvPr/>
        </p:nvPicPr>
        <p:blipFill>
          <a:blip r:embed="rId5"/>
          <a:stretch>
            <a:fillRect/>
          </a:stretch>
        </p:blipFill>
        <p:spPr>
          <a:xfrm>
            <a:off x="8631936" y="2990088"/>
            <a:ext cx="2569464" cy="950976"/>
          </a:xfrm>
          <a:prstGeom prst="rect">
            <a:avLst/>
          </a:prstGeom>
        </p:spPr>
      </p:pic>
      <p:pic>
        <p:nvPicPr>
          <p:cNvPr id="8" name="Image 6" descr="preencoded.png"/>
          <p:cNvPicPr>
            <a:picLocks noChangeAspect="1"/>
          </p:cNvPicPr>
          <p:nvPr/>
        </p:nvPicPr>
        <p:blipFill>
          <a:blip r:embed="rId6"/>
          <a:stretch>
            <a:fillRect/>
          </a:stretch>
        </p:blipFill>
        <p:spPr>
          <a:xfrm>
            <a:off x="11228832" y="2990088"/>
            <a:ext cx="2569464" cy="950976"/>
          </a:xfrm>
          <a:prstGeom prst="rect">
            <a:avLst/>
          </a:prstGeom>
        </p:spPr>
      </p:pic>
      <p:sp>
        <p:nvSpPr>
          <p:cNvPr id="9" name="Text 0"/>
          <p:cNvSpPr/>
          <p:nvPr/>
        </p:nvSpPr>
        <p:spPr>
          <a:xfrm>
            <a:off x="832104" y="197510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Workflow Summary</a:t>
            </a:r>
            <a:endParaRPr lang="en-US" sz="4640" dirty="0"/>
          </a:p>
        </p:txBody>
      </p:sp>
      <p:sp>
        <p:nvSpPr>
          <p:cNvPr id="10" name="Text 1"/>
          <p:cNvSpPr/>
          <p:nvPr/>
        </p:nvSpPr>
        <p:spPr>
          <a:xfrm>
            <a:off x="2048256"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1</a:t>
            </a:r>
            <a:endParaRPr lang="en-US" sz="2320" dirty="0"/>
          </a:p>
        </p:txBody>
      </p:sp>
      <p:sp>
        <p:nvSpPr>
          <p:cNvPr id="11" name="Text 2"/>
          <p:cNvSpPr/>
          <p:nvPr/>
        </p:nvSpPr>
        <p:spPr>
          <a:xfrm>
            <a:off x="1078992" y="4288536"/>
            <a:ext cx="2103120" cy="374904"/>
          </a:xfrm>
          <a:prstGeom prst="rect">
            <a:avLst/>
          </a:prstGeom>
          <a:noFill/>
          <a:ln/>
        </p:spPr>
        <p:txBody>
          <a:bodyPr wrap="non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Import dataset</a:t>
            </a:r>
            <a:endParaRPr lang="en-US" sz="1850" dirty="0"/>
          </a:p>
        </p:txBody>
      </p:sp>
      <p:sp>
        <p:nvSpPr>
          <p:cNvPr id="12" name="Text 3"/>
          <p:cNvSpPr/>
          <p:nvPr/>
        </p:nvSpPr>
        <p:spPr>
          <a:xfrm>
            <a:off x="3675888" y="4288536"/>
            <a:ext cx="2103120" cy="374904"/>
          </a:xfrm>
          <a:prstGeom prst="rect">
            <a:avLst/>
          </a:prstGeom>
          <a:noFill/>
          <a:ln/>
        </p:spPr>
        <p:txBody>
          <a:bodyPr wrap="non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Clean data</a:t>
            </a:r>
            <a:endParaRPr lang="en-US" sz="1850" dirty="0"/>
          </a:p>
        </p:txBody>
      </p:sp>
      <p:sp>
        <p:nvSpPr>
          <p:cNvPr id="13" name="Text 4"/>
          <p:cNvSpPr/>
          <p:nvPr/>
        </p:nvSpPr>
        <p:spPr>
          <a:xfrm>
            <a:off x="4645152"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2</a:t>
            </a:r>
            <a:endParaRPr lang="en-US" sz="2320" dirty="0"/>
          </a:p>
        </p:txBody>
      </p:sp>
      <p:sp>
        <p:nvSpPr>
          <p:cNvPr id="14" name="Text 5"/>
          <p:cNvSpPr/>
          <p:nvPr/>
        </p:nvSpPr>
        <p:spPr>
          <a:xfrm>
            <a:off x="6272784" y="4288536"/>
            <a:ext cx="2103120"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Add useful metrics</a:t>
            </a:r>
            <a:endParaRPr lang="en-US" sz="1850" dirty="0"/>
          </a:p>
        </p:txBody>
      </p:sp>
      <p:sp>
        <p:nvSpPr>
          <p:cNvPr id="15" name="Text 6"/>
          <p:cNvSpPr/>
          <p:nvPr/>
        </p:nvSpPr>
        <p:spPr>
          <a:xfrm>
            <a:off x="7242048"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3</a:t>
            </a:r>
            <a:endParaRPr lang="en-US" sz="2320" dirty="0"/>
          </a:p>
        </p:txBody>
      </p:sp>
      <p:sp>
        <p:nvSpPr>
          <p:cNvPr id="16" name="Text 7"/>
          <p:cNvSpPr/>
          <p:nvPr/>
        </p:nvSpPr>
        <p:spPr>
          <a:xfrm>
            <a:off x="8869680" y="4288536"/>
            <a:ext cx="2103120" cy="110642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Apply statistical and visual analysis</a:t>
            </a:r>
            <a:endParaRPr lang="en-US" sz="1850" dirty="0"/>
          </a:p>
        </p:txBody>
      </p:sp>
      <p:sp>
        <p:nvSpPr>
          <p:cNvPr id="17" name="Text 8"/>
          <p:cNvSpPr/>
          <p:nvPr/>
        </p:nvSpPr>
        <p:spPr>
          <a:xfrm>
            <a:off x="9829800"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4</a:t>
            </a:r>
            <a:endParaRPr lang="en-US" sz="2320" dirty="0"/>
          </a:p>
        </p:txBody>
      </p:sp>
      <p:sp>
        <p:nvSpPr>
          <p:cNvPr id="18" name="Text 9"/>
          <p:cNvSpPr/>
          <p:nvPr/>
        </p:nvSpPr>
        <p:spPr>
          <a:xfrm>
            <a:off x="11466576" y="4288536"/>
            <a:ext cx="2103120" cy="147218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Extract business insights and give recommendations</a:t>
            </a:r>
            <a:endParaRPr lang="en-US" sz="1850" dirty="0"/>
          </a:p>
        </p:txBody>
      </p:sp>
      <p:sp>
        <p:nvSpPr>
          <p:cNvPr id="19" name="Text 10"/>
          <p:cNvSpPr/>
          <p:nvPr/>
        </p:nvSpPr>
        <p:spPr>
          <a:xfrm>
            <a:off x="12426696"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5</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832104" y="280720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Data Overview</a:t>
            </a:r>
            <a:endParaRPr lang="en-US" sz="4640" dirty="0"/>
          </a:p>
        </p:txBody>
      </p:sp>
      <p:sp>
        <p:nvSpPr>
          <p:cNvPr id="5" name="Text 1"/>
          <p:cNvSpPr/>
          <p:nvPr/>
        </p:nvSpPr>
        <p:spPr>
          <a:xfrm>
            <a:off x="1078992" y="3941064"/>
            <a:ext cx="7507224" cy="110642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Features include brand, RAM, storage, price, OS, weight, and offers. Basic checks help identify missing values and understand data distribution before further analysis.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3566160"/>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48272" y="3566160"/>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265408" y="3566160"/>
            <a:ext cx="1005840" cy="1152144"/>
          </a:xfrm>
          <a:prstGeom prst="rect">
            <a:avLst/>
          </a:prstGeom>
        </p:spPr>
      </p:pic>
      <p:sp>
        <p:nvSpPr>
          <p:cNvPr id="6" name="Text 0"/>
          <p:cNvSpPr/>
          <p:nvPr/>
        </p:nvSpPr>
        <p:spPr>
          <a:xfrm>
            <a:off x="832104" y="243230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Data Cleaning Steps</a:t>
            </a:r>
            <a:endParaRPr lang="en-US" sz="4640" dirty="0"/>
          </a:p>
        </p:txBody>
      </p:sp>
      <p:sp>
        <p:nvSpPr>
          <p:cNvPr id="7" name="Text 1"/>
          <p:cNvSpPr/>
          <p:nvPr/>
        </p:nvSpPr>
        <p:spPr>
          <a:xfrm>
            <a:off x="960120" y="4946904"/>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Filled missing values using statistical methods</a:t>
            </a:r>
            <a:endParaRPr lang="en-US" sz="1850" dirty="0"/>
          </a:p>
        </p:txBody>
      </p:sp>
      <p:sp>
        <p:nvSpPr>
          <p:cNvPr id="8" name="Text 2"/>
          <p:cNvSpPr/>
          <p:nvPr/>
        </p:nvSpPr>
        <p:spPr>
          <a:xfrm>
            <a:off x="5404104" y="4946904"/>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Treated outliers with IQR/z-score techniques</a:t>
            </a:r>
            <a:endParaRPr lang="en-US" sz="1850" dirty="0"/>
          </a:p>
        </p:txBody>
      </p:sp>
      <p:sp>
        <p:nvSpPr>
          <p:cNvPr id="9" name="Text 3"/>
          <p:cNvSpPr/>
          <p:nvPr/>
        </p:nvSpPr>
        <p:spPr>
          <a:xfrm>
            <a:off x="9848088" y="4946904"/>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Standardized inconsistent entries and removed duplicates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832104" y="215798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Derived Metrics</a:t>
            </a:r>
            <a:endParaRPr lang="en-US" sz="4640" dirty="0"/>
          </a:p>
        </p:txBody>
      </p:sp>
      <p:sp>
        <p:nvSpPr>
          <p:cNvPr id="5" name="Text 1"/>
          <p:cNvSpPr/>
          <p:nvPr/>
        </p:nvSpPr>
        <p:spPr>
          <a:xfrm>
            <a:off x="1078992" y="3291840"/>
            <a:ext cx="7507224"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Created new columns like:</a:t>
            </a:r>
            <a:endParaRPr lang="en-US" sz="1850" dirty="0"/>
          </a:p>
        </p:txBody>
      </p:sp>
      <p:sp>
        <p:nvSpPr>
          <p:cNvPr id="6" name="Text 2"/>
          <p:cNvSpPr/>
          <p:nvPr/>
        </p:nvSpPr>
        <p:spPr>
          <a:xfrm>
            <a:off x="1078992" y="3794760"/>
            <a:ext cx="7507224"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 price_per_gb: Price divided by RAM</a:t>
            </a:r>
            <a:endParaRPr lang="en-US" sz="1850" dirty="0"/>
          </a:p>
        </p:txBody>
      </p:sp>
      <p:sp>
        <p:nvSpPr>
          <p:cNvPr id="7" name="Text 3"/>
          <p:cNvSpPr/>
          <p:nvPr/>
        </p:nvSpPr>
        <p:spPr>
          <a:xfrm>
            <a:off x="1078992" y="4306824"/>
            <a:ext cx="7507224"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 has_offer: Indicates presence of accessories</a:t>
            </a:r>
            <a:endParaRPr lang="en-US" sz="1850" dirty="0"/>
          </a:p>
        </p:txBody>
      </p:sp>
      <p:sp>
        <p:nvSpPr>
          <p:cNvPr id="8" name="Text 4"/>
          <p:cNvSpPr/>
          <p:nvPr/>
        </p:nvSpPr>
        <p:spPr>
          <a:xfrm>
            <a:off x="1078992" y="4809744"/>
            <a:ext cx="7507224"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 Converted weight to kilograms</a:t>
            </a:r>
            <a:endParaRPr lang="en-US" sz="1850" dirty="0"/>
          </a:p>
        </p:txBody>
      </p:sp>
      <p:sp>
        <p:nvSpPr>
          <p:cNvPr id="9" name="Text 5"/>
          <p:cNvSpPr/>
          <p:nvPr/>
        </p:nvSpPr>
        <p:spPr>
          <a:xfrm>
            <a:off x="1078992" y="5321808"/>
            <a:ext cx="7507224" cy="374904"/>
          </a:xfrm>
          <a:prstGeom prst="rect">
            <a:avLst/>
          </a:prstGeom>
          <a:noFill/>
          <a:ln/>
        </p:spPr>
        <p:txBody>
          <a:bodyPr wrap="non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 Extracted brand from model info</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479</Words>
  <Application>Microsoft Office PowerPoint</Application>
  <PresentationFormat>Custom</PresentationFormat>
  <Paragraphs>84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思源宋体-Regular</vt:lpstr>
      <vt:lpstr>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NIKSHAI</cp:lastModifiedBy>
  <cp:revision>2</cp:revision>
  <dcterms:created xsi:type="dcterms:W3CDTF">2025-07-20T13:44:49Z</dcterms:created>
  <dcterms:modified xsi:type="dcterms:W3CDTF">2025-07-20T14:10:50Z</dcterms:modified>
</cp:coreProperties>
</file>